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3"/>
  </p:notesMasterIdLst>
  <p:sldIdLst>
    <p:sldId id="323" r:id="rId2"/>
    <p:sldId id="329" r:id="rId3"/>
    <p:sldId id="292" r:id="rId4"/>
    <p:sldId id="379" r:id="rId5"/>
    <p:sldId id="380" r:id="rId6"/>
    <p:sldId id="294" r:id="rId7"/>
    <p:sldId id="353" r:id="rId8"/>
    <p:sldId id="354" r:id="rId9"/>
    <p:sldId id="342" r:id="rId10"/>
    <p:sldId id="335" r:id="rId11"/>
    <p:sldId id="381" r:id="rId12"/>
    <p:sldId id="382" r:id="rId13"/>
    <p:sldId id="324" r:id="rId14"/>
    <p:sldId id="343" r:id="rId15"/>
    <p:sldId id="341" r:id="rId16"/>
    <p:sldId id="295" r:id="rId17"/>
    <p:sldId id="356" r:id="rId18"/>
    <p:sldId id="355" r:id="rId19"/>
    <p:sldId id="377" r:id="rId20"/>
    <p:sldId id="357" r:id="rId21"/>
    <p:sldId id="403" r:id="rId22"/>
    <p:sldId id="400" r:id="rId23"/>
    <p:sldId id="401" r:id="rId24"/>
    <p:sldId id="402" r:id="rId25"/>
    <p:sldId id="336" r:id="rId26"/>
    <p:sldId id="383" r:id="rId27"/>
    <p:sldId id="384" r:id="rId28"/>
    <p:sldId id="325" r:id="rId29"/>
    <p:sldId id="344" r:id="rId30"/>
    <p:sldId id="349" r:id="rId31"/>
    <p:sldId id="297" r:id="rId32"/>
    <p:sldId id="411" r:id="rId33"/>
    <p:sldId id="376" r:id="rId34"/>
    <p:sldId id="373" r:id="rId35"/>
    <p:sldId id="374" r:id="rId36"/>
    <p:sldId id="375" r:id="rId37"/>
    <p:sldId id="337" r:id="rId38"/>
    <p:sldId id="404" r:id="rId39"/>
    <p:sldId id="371" r:id="rId40"/>
    <p:sldId id="361" r:id="rId41"/>
    <p:sldId id="362" r:id="rId42"/>
    <p:sldId id="363" r:id="rId43"/>
    <p:sldId id="364" r:id="rId44"/>
    <p:sldId id="365" r:id="rId45"/>
    <p:sldId id="366" r:id="rId46"/>
    <p:sldId id="367" r:id="rId47"/>
    <p:sldId id="368" r:id="rId48"/>
    <p:sldId id="369" r:id="rId49"/>
    <p:sldId id="370" r:id="rId50"/>
    <p:sldId id="372" r:id="rId51"/>
    <p:sldId id="392" r:id="rId52"/>
    <p:sldId id="398" r:id="rId53"/>
    <p:sldId id="393" r:id="rId54"/>
    <p:sldId id="394" r:id="rId55"/>
    <p:sldId id="395" r:id="rId56"/>
    <p:sldId id="396" r:id="rId57"/>
    <p:sldId id="397" r:id="rId58"/>
    <p:sldId id="399" r:id="rId59"/>
    <p:sldId id="378" r:id="rId60"/>
    <p:sldId id="385" r:id="rId61"/>
    <p:sldId id="386" r:id="rId62"/>
    <p:sldId id="326" r:id="rId63"/>
    <p:sldId id="345" r:id="rId64"/>
    <p:sldId id="350" r:id="rId65"/>
    <p:sldId id="298" r:id="rId66"/>
    <p:sldId id="406" r:id="rId67"/>
    <p:sldId id="412" r:id="rId68"/>
    <p:sldId id="407" r:id="rId69"/>
    <p:sldId id="408" r:id="rId70"/>
    <p:sldId id="426" r:id="rId71"/>
    <p:sldId id="425" r:id="rId72"/>
    <p:sldId id="338" r:id="rId73"/>
    <p:sldId id="387" r:id="rId74"/>
    <p:sldId id="388" r:id="rId75"/>
    <p:sldId id="327" r:id="rId76"/>
    <p:sldId id="346" r:id="rId77"/>
    <p:sldId id="351" r:id="rId78"/>
    <p:sldId id="305" r:id="rId79"/>
    <p:sldId id="413" r:id="rId80"/>
    <p:sldId id="419" r:id="rId81"/>
    <p:sldId id="421" r:id="rId82"/>
    <p:sldId id="414" r:id="rId83"/>
    <p:sldId id="422" r:id="rId84"/>
    <p:sldId id="423" r:id="rId85"/>
    <p:sldId id="424" r:id="rId86"/>
    <p:sldId id="339" r:id="rId87"/>
    <p:sldId id="389" r:id="rId88"/>
    <p:sldId id="390" r:id="rId89"/>
    <p:sldId id="328" r:id="rId90"/>
    <p:sldId id="347" r:id="rId91"/>
    <p:sldId id="352" r:id="rId92"/>
    <p:sldId id="306" r:id="rId93"/>
    <p:sldId id="427" r:id="rId94"/>
    <p:sldId id="433" r:id="rId95"/>
    <p:sldId id="432" r:id="rId96"/>
    <p:sldId id="340" r:id="rId97"/>
    <p:sldId id="391" r:id="rId98"/>
    <p:sldId id="283" r:id="rId99"/>
    <p:sldId id="290" r:id="rId100"/>
    <p:sldId id="289" r:id="rId101"/>
    <p:sldId id="257" r:id="rId102"/>
    <p:sldId id="258" r:id="rId103"/>
    <p:sldId id="261" r:id="rId104"/>
    <p:sldId id="268" r:id="rId105"/>
    <p:sldId id="269" r:id="rId106"/>
    <p:sldId id="270" r:id="rId107"/>
    <p:sldId id="279" r:id="rId108"/>
    <p:sldId id="271" r:id="rId109"/>
    <p:sldId id="272" r:id="rId110"/>
    <p:sldId id="273" r:id="rId111"/>
    <p:sldId id="274" r:id="rId112"/>
    <p:sldId id="280" r:id="rId113"/>
    <p:sldId id="275" r:id="rId114"/>
    <p:sldId id="259" r:id="rId115"/>
    <p:sldId id="276" r:id="rId116"/>
    <p:sldId id="260" r:id="rId117"/>
    <p:sldId id="277" r:id="rId118"/>
    <p:sldId id="278" r:id="rId119"/>
    <p:sldId id="264" r:id="rId120"/>
    <p:sldId id="266" r:id="rId121"/>
    <p:sldId id="265" r:id="rId122"/>
  </p:sldIdLst>
  <p:sldSz cx="12192000" cy="6858000"/>
  <p:notesSz cx="6858000" cy="9144000"/>
  <p:embeddedFontLst>
    <p:embeddedFont>
      <p:font typeface="Cambria Math" panose="02040503050406030204" pitchFamily="18" charset="0"/>
      <p:regular r:id="rId124"/>
    </p:embeddedFont>
    <p:embeddedFont>
      <p:font typeface="Calibri" panose="020F0502020204030204" pitchFamily="34" charset="0"/>
      <p:regular r:id="rId125"/>
      <p:bold r:id="rId126"/>
      <p:italic r:id="rId127"/>
      <p:boldItalic r:id="rId128"/>
    </p:embeddedFont>
    <p:embeddedFont>
      <p:font typeface="Segoe UI Black" panose="020B0A02040204020203" pitchFamily="34" charset="0"/>
      <p:bold r:id="rId129"/>
      <p:boldItalic r:id="rId130"/>
    </p:embeddedFont>
    <p:embeddedFont>
      <p:font typeface="Consolas" panose="020B0609020204030204" pitchFamily="49" charset="0"/>
      <p:regular r:id="rId131"/>
      <p:bold r:id="rId132"/>
      <p:italic r:id="rId133"/>
      <p:boldItalic r:id="rId134"/>
    </p:embeddedFont>
    <p:embeddedFont>
      <p:font typeface="Segoe UI Light" panose="020B0502040204020203" pitchFamily="34" charset="0"/>
      <p:regular r:id="rId135"/>
      <p:italic r:id="rId136"/>
    </p:embeddedFont>
    <p:embeddedFont>
      <p:font typeface="Segoe UI" panose="020B0502040204020203" pitchFamily="34" charset="0"/>
      <p:regular r:id="rId137"/>
      <p:bold r:id="rId138"/>
      <p:italic r:id="rId139"/>
      <p:boldItalic r:id="rId140"/>
    </p:embeddedFont>
    <p:embeddedFont>
      <p:font typeface="Stencil" panose="040409050D0802020404" pitchFamily="82" charset="0"/>
      <p:regular r:id="rId1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379"/>
            <p14:sldId id="380"/>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404"/>
            <p14:sldId id="371"/>
            <p14:sldId id="361"/>
            <p14:sldId id="362"/>
            <p14:sldId id="363"/>
            <p14:sldId id="364"/>
            <p14:sldId id="365"/>
            <p14:sldId id="366"/>
            <p14:sldId id="367"/>
            <p14:sldId id="368"/>
            <p14:sldId id="369"/>
            <p14:sldId id="370"/>
            <p14:sldId id="372"/>
            <p14:sldId id="392"/>
            <p14:sldId id="398"/>
            <p14:sldId id="393"/>
            <p14:sldId id="394"/>
            <p14:sldId id="395"/>
            <p14:sldId id="396"/>
            <p14:sldId id="397"/>
            <p14:sldId id="399"/>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426"/>
            <p14:sldId id="425"/>
            <p14:sldId id="338"/>
            <p14:sldId id="387"/>
            <p14:sldId id="388"/>
          </p14:sldIdLst>
        </p14:section>
        <p14:section name="Part 5 - Receiving with Node.jS" id="{3EDC39C9-B9A8-4487-A859-A3EC20198C4B}">
          <p14:sldIdLst>
            <p14:sldId id="327"/>
            <p14:sldId id="346"/>
            <p14:sldId id="351"/>
            <p14:sldId id="305"/>
            <p14:sldId id="413"/>
            <p14:sldId id="419"/>
            <p14:sldId id="421"/>
            <p14:sldId id="414"/>
            <p14:sldId id="422"/>
            <p14:sldId id="423"/>
            <p14:sldId id="424"/>
            <p14:sldId id="339"/>
            <p14:sldId id="389"/>
            <p14:sldId id="390"/>
          </p14:sldIdLst>
        </p14:section>
        <p14:section name="Part 6 - Receiving with C#" id="{D2AF2068-7ACC-4D2B-BD19-E257B3957CDE}">
          <p14:sldIdLst>
            <p14:sldId id="328"/>
            <p14:sldId id="347"/>
            <p14:sldId id="352"/>
            <p14:sldId id="306"/>
            <p14:sldId id="427"/>
            <p14:sldId id="433"/>
            <p14:sldId id="432"/>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8C8C8C"/>
    <a:srgbClr val="00FFFF"/>
    <a:srgbClr val="006FD4"/>
    <a:srgbClr val="FFFFFF"/>
    <a:srgbClr val="B3B3B3"/>
    <a:srgbClr val="00AEEF"/>
    <a:srgbClr val="333333"/>
    <a:srgbClr val="1A1A1A"/>
    <a:srgbClr val="71B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939" autoAdjust="0"/>
  </p:normalViewPr>
  <p:slideViewPr>
    <p:cSldViewPr snapToGrid="0">
      <p:cViewPr>
        <p:scale>
          <a:sx n="75" d="100"/>
          <a:sy n="75" d="100"/>
        </p:scale>
        <p:origin x="384" y="2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9.fntdata"/><Relationship Id="rId140" Type="http://schemas.openxmlformats.org/officeDocument/2006/relationships/font" Target="fonts/font1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7.fntdata"/><Relationship Id="rId135" Type="http://schemas.openxmlformats.org/officeDocument/2006/relationships/font" Target="fonts/font12.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21</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22</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43</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44</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dashboard.particle.io/user/logs"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hyperlink" Target="https://www.nuget.org/packages/WindowsAzure.ServiceBus/" TargetMode="External"/><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aka.ms/ehcs" TargetMode="External"/><Relationship Id="rId4" Type="http://schemas.openxmlformats.org/officeDocument/2006/relationships/hyperlink" Target="https://www.nuget.org/packages/Microsoft.Azure.ServiceBus.EventProcessorHost"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&amp;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11480" y="349885"/>
            <a:ext cx="11369040" cy="1325563"/>
          </a:xfrm>
        </p:spPr>
        <p:txBody>
          <a:bodyPr/>
          <a:lstStyle/>
          <a:p>
            <a:r>
              <a:rPr lang="en-US" dirty="0" smtClean="0">
                <a:solidFill>
                  <a:srgbClr val="C00000"/>
                </a:solidFill>
              </a:rPr>
              <a:t>CORRECTION - SPARK becomes PARTICLE</a:t>
            </a:r>
            <a:endParaRPr lang="en-US" dirty="0">
              <a:solidFill>
                <a:srgbClr val="C00000"/>
              </a:solidFill>
            </a:endParaRPr>
          </a:p>
        </p:txBody>
      </p:sp>
      <p:sp>
        <p:nvSpPr>
          <p:cNvPr id="4" name="Content Placeholder 3"/>
          <p:cNvSpPr>
            <a:spLocks noGrp="1"/>
          </p:cNvSpPr>
          <p:nvPr>
            <p:ph idx="1"/>
          </p:nvPr>
        </p:nvSpPr>
        <p:spPr>
          <a:xfrm>
            <a:off x="838200" y="1663577"/>
            <a:ext cx="10515600" cy="4351338"/>
          </a:xfrm>
        </p:spPr>
        <p:txBody>
          <a:bodyPr>
            <a:noAutofit/>
          </a:bodyPr>
          <a:lstStyle/>
          <a:p>
            <a:pPr marL="0" indent="0">
              <a:buNone/>
            </a:pPr>
            <a:r>
              <a:rPr lang="en-US" sz="2400" dirty="0" smtClean="0"/>
              <a:t>In May of 2015, “Spark” (the makers of the Photon) was renamed to “Particle”</a:t>
            </a:r>
          </a:p>
          <a:p>
            <a:pPr marL="0" indent="0">
              <a:buNone/>
            </a:pPr>
            <a:endParaRPr lang="en-US" sz="2400" dirty="0"/>
          </a:p>
          <a:p>
            <a:pPr marL="0" indent="0">
              <a:buNone/>
            </a:pPr>
            <a:r>
              <a:rPr lang="en-US" sz="2400" dirty="0" smtClean="0"/>
              <a:t>That has some impact on the code, the </a:t>
            </a:r>
            <a:r>
              <a:rPr lang="en-US" sz="2400" dirty="0" smtClean="0">
                <a:latin typeface="Consolas" panose="020B0609020204030204" pitchFamily="49" charset="0"/>
              </a:rPr>
              <a:t>Spark</a:t>
            </a:r>
            <a:r>
              <a:rPr lang="en-US" sz="2400" dirty="0" smtClean="0"/>
              <a:t> object that was used in code to access the Particle Cloud has been renamed to </a:t>
            </a:r>
            <a:r>
              <a:rPr lang="en-US" sz="2400" dirty="0" smtClean="0">
                <a:latin typeface="Consolas" panose="020B0609020204030204" pitchFamily="49" charset="0"/>
              </a:rPr>
              <a:t>Particle</a:t>
            </a:r>
            <a:r>
              <a:rPr lang="en-US" sz="2400" dirty="0" smtClean="0"/>
              <a:t> instead. Makes sense. </a:t>
            </a:r>
          </a:p>
          <a:p>
            <a:pPr marL="0" indent="0">
              <a:buNone/>
            </a:pPr>
            <a:endParaRPr lang="en-US" sz="2400" dirty="0"/>
          </a:p>
          <a:p>
            <a:pPr marL="0" indent="0">
              <a:buNone/>
            </a:pPr>
            <a:r>
              <a:rPr lang="en-US" sz="2400" dirty="0" smtClean="0"/>
              <a:t>Many of the upcoming slides, as well as the source code demoed reference the old </a:t>
            </a:r>
            <a:r>
              <a:rPr lang="en-US" sz="2400" dirty="0" smtClean="0">
                <a:latin typeface="Consolas" panose="020B0609020204030204" pitchFamily="49" charset="0"/>
              </a:rPr>
              <a:t>Spark</a:t>
            </a:r>
            <a:r>
              <a:rPr lang="en-US" sz="2400" dirty="0" smtClean="0"/>
              <a:t> name.  It still works, but has been deprecated.  You should use the </a:t>
            </a:r>
            <a:r>
              <a:rPr lang="en-US" sz="2400" dirty="0" smtClean="0">
                <a:latin typeface="Consolas" panose="020B0609020204030204" pitchFamily="49" charset="0"/>
              </a:rPr>
              <a:t>Particle</a:t>
            </a:r>
            <a:r>
              <a:rPr lang="en-US" sz="2400" dirty="0" smtClean="0"/>
              <a:t> object moving forward.  </a:t>
            </a:r>
          </a:p>
          <a:p>
            <a:pPr marL="0" indent="0">
              <a:buNone/>
            </a:pPr>
            <a:endParaRPr lang="en-US" sz="2400" dirty="0"/>
          </a:p>
          <a:p>
            <a:pPr marL="0" indent="0">
              <a:buNone/>
            </a:pPr>
            <a:r>
              <a:rPr lang="en-US" sz="2400" dirty="0" smtClean="0"/>
              <a:t>The slides and source in the </a:t>
            </a:r>
            <a:r>
              <a:rPr lang="en-US" sz="2400" dirty="0" smtClean="0">
                <a:hlinkClick r:id="rId2"/>
              </a:rPr>
              <a:t>http://aka.ms/ppws</a:t>
            </a:r>
            <a:r>
              <a:rPr lang="en-US" sz="2400" dirty="0" smtClean="0"/>
              <a:t> repo have been updated to use the new name as well, I just didn’t take the time to re-record the video.</a:t>
            </a:r>
          </a:p>
        </p:txBody>
      </p:sp>
    </p:spTree>
    <p:extLst>
      <p:ext uri="{BB962C8B-B14F-4D97-AF65-F5344CB8AC3E}">
        <p14:creationId xmlns:p14="http://schemas.microsoft.com/office/powerpoint/2010/main" val="65123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Understanding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990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397356"/>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76150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err="1">
                <a:latin typeface="Consolas" panose="020B0609020204030204" pitchFamily="49" charset="0"/>
              </a:rPr>
              <a:t>WearHacks</a:t>
            </a:r>
            <a:r>
              <a:rPr lang="en-US" dirty="0">
                <a:latin typeface="Consolas" panose="020B0609020204030204" pitchFamily="49" charset="0"/>
              </a:rPr>
              <a:t> LA”,</a:t>
            </a:r>
          </a:p>
          <a:p>
            <a:r>
              <a:rPr lang="en-US" dirty="0">
                <a:latin typeface="Consolas" panose="020B0609020204030204" pitchFamily="49" charset="0"/>
              </a:rPr>
              <a:t>  “d”: “</a:t>
            </a:r>
            <a:r>
              <a:rPr lang="en-US" dirty="0" err="1">
                <a:latin typeface="Consolas" panose="020B0609020204030204" pitchFamily="49" charset="0"/>
              </a:rPr>
              <a:t>Brets</a:t>
            </a:r>
            <a:r>
              <a:rPr lang="en-US" dirty="0">
                <a:latin typeface="Consolas" panose="020B0609020204030204" pitchFamily="49" charset="0"/>
              </a:rPr>
              <a:t> Demo Photon”</a:t>
            </a:r>
            <a:br>
              <a:rPr lang="en-US" dirty="0">
                <a:latin typeface="Consolas" panose="020B0609020204030204" pitchFamily="49" charset="0"/>
              </a:rPr>
            </a:br>
            <a:r>
              <a:rPr lang="en-US" dirty="0">
                <a:latin typeface="Consolas" panose="020B0609020204030204" pitchFamily="49" charset="0"/>
              </a:rPr>
              <a:t>  “l”: “LA”,</a:t>
            </a: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a:t>Spark.Publish</a:t>
            </a:r>
            <a:r>
              <a:rPr lang="en-US" sz="2000" b="1" dirty="0"/>
              <a:t> 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err="1" smtClean="0">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306728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pic>
        <p:nvPicPr>
          <p:cNvPr id="1026" name="Picture 2" descr="C:\Users\iotde\AppData\Local\Temp\SNAGHTML6d1ff5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6956" y="1825625"/>
            <a:ext cx="951808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321808" y="2660904"/>
            <a:ext cx="2578608" cy="58521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6" name="Rectangle 5"/>
          <p:cNvSpPr/>
          <p:nvPr/>
        </p:nvSpPr>
        <p:spPr>
          <a:xfrm>
            <a:off x="838200" y="1739136"/>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smtClean="0">
              <a:solidFill>
                <a:srgbClr val="008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//...snip...</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376919"/>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p>
        </p:txBody>
      </p:sp>
      <p:sp>
        <p:nvSpPr>
          <p:cNvPr id="2" name="Rectangle 1"/>
          <p:cNvSpPr/>
          <p:nvPr/>
        </p:nvSpPr>
        <p:spPr>
          <a:xfrm>
            <a:off x="822960" y="1739136"/>
            <a:ext cx="1053084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endParaRPr lang="en-US" dirty="0"/>
          </a:p>
        </p:txBody>
      </p:sp>
      <p:sp>
        <p:nvSpPr>
          <p:cNvPr id="4" name="Rounded Rectangle 3"/>
          <p:cNvSpPr/>
          <p:nvPr/>
        </p:nvSpPr>
        <p:spPr>
          <a:xfrm>
            <a:off x="731520" y="1675448"/>
            <a:ext cx="9779462" cy="107698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770302"/>
            <a:ext cx="9779462" cy="2263516"/>
          </a:xfrm>
          <a:prstGeom prst="roundRect">
            <a:avLst>
              <a:gd name="adj" fmla="val 105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p>
        </p:txBody>
      </p:sp>
      <p:sp>
        <p:nvSpPr>
          <p:cNvPr id="4" name="Rectangle 3"/>
          <p:cNvSpPr/>
          <p:nvPr/>
        </p:nvSpPr>
        <p:spPr>
          <a:xfrm>
            <a:off x="822960" y="1739136"/>
            <a:ext cx="10530840" cy="147732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delay(10000);</a:t>
            </a:r>
          </a:p>
          <a:p>
            <a:r>
              <a:rPr lang="en-US" dirty="0">
                <a:solidFill>
                  <a:srgbClr val="000000"/>
                </a:solidFill>
                <a:highlight>
                  <a:srgbClr val="FFFFFF"/>
                </a:highlight>
                <a:latin typeface="Consolas" panose="020B0609020204030204" pitchFamily="49" charset="0"/>
              </a:rPr>
              <a:t>}</a:t>
            </a:r>
            <a:endParaRPr lang="en-US" dirty="0"/>
          </a:p>
        </p:txBody>
      </p:sp>
      <p:sp>
        <p:nvSpPr>
          <p:cNvPr id="5" name="Rounded Rectangle 4"/>
          <p:cNvSpPr/>
          <p:nvPr/>
        </p:nvSpPr>
        <p:spPr>
          <a:xfrm>
            <a:off x="731520" y="1675447"/>
            <a:ext cx="8897112" cy="164964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1739136"/>
            <a:ext cx="1051560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a:solidFill>
                  <a:srgbClr val="000000"/>
                </a:solidFill>
                <a:highlight>
                  <a:srgbClr val="FFFFFF"/>
                </a:highlight>
                <a:latin typeface="Consolas" panose="020B0609020204030204" pitchFamily="49" charset="0"/>
              </a:rPr>
              <a:t>();</a:t>
            </a:r>
            <a:endParaRPr lang="en-US" dirty="0"/>
          </a:p>
        </p:txBody>
      </p:sp>
      <p:sp>
        <p:nvSpPr>
          <p:cNvPr id="3" name="Title 2"/>
          <p:cNvSpPr>
            <a:spLocks noGrp="1"/>
          </p:cNvSpPr>
          <p:nvPr>
            <p:ph type="title"/>
          </p:nvPr>
        </p:nvSpPr>
        <p:spPr/>
        <p:txBody>
          <a:bodyPr/>
          <a:lstStyle/>
          <a:p>
            <a:r>
              <a:rPr lang="en-US" dirty="0" err="1"/>
              <a:t>Groking</a:t>
            </a:r>
            <a:r>
              <a:rPr lang="en-US" dirty="0"/>
              <a:t> the photon code</a:t>
            </a:r>
          </a:p>
        </p:txBody>
      </p:sp>
      <p:sp>
        <p:nvSpPr>
          <p:cNvPr id="4" name="Rounded Rectangle 3"/>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50591"/>
            <a:ext cx="8897112" cy="261093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1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p>
        </p:txBody>
      </p:sp>
      <p:sp>
        <p:nvSpPr>
          <p:cNvPr id="4" name="Rectangle 3"/>
          <p:cNvSpPr/>
          <p:nvPr/>
        </p:nvSpPr>
        <p:spPr>
          <a:xfrm>
            <a:off x="822960" y="1739136"/>
            <a:ext cx="11036808" cy="4801314"/>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temperature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payload[255];</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snprintf</a:t>
            </a:r>
            <a:r>
              <a:rPr lang="en-US" dirty="0">
                <a:solidFill>
                  <a:srgbClr val="000000"/>
                </a:solidFill>
                <a:highlight>
                  <a:srgbClr val="FFFFFF"/>
                </a:highlight>
                <a:latin typeface="Consolas" panose="020B0609020204030204" pitchFamily="49" charset="0"/>
              </a:rPr>
              <a:t>(payload,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\"s\":\"</a:t>
            </a:r>
            <a:r>
              <a:rPr lang="en-US" dirty="0" err="1">
                <a:solidFill>
                  <a:srgbClr val="A31515"/>
                </a:solidFill>
                <a:highlight>
                  <a:srgbClr val="FFFFFF"/>
                </a:highlight>
                <a:latin typeface="Consolas" panose="020B0609020204030204" pitchFamily="49" charset="0"/>
              </a:rPr>
              <a:t>wthr</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a:t>
            </a:r>
            <a:r>
              <a:rPr lang="en-US" b="1" dirty="0">
                <a:solidFill>
                  <a:srgbClr val="A31515"/>
                </a:solidFill>
                <a:highlight>
                  <a:srgbClr val="FFFFFF"/>
                </a:highlight>
                <a:latin typeface="Consolas" panose="020B0609020204030204" pitchFamily="49" charset="0"/>
              </a:rPr>
              <a:t>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 </a:t>
            </a:r>
          </a:p>
          <a:p>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       </a:t>
            </a:r>
            <a:r>
              <a:rPr lang="en-US" b="1" dirty="0">
                <a:solidFill>
                  <a:srgbClr val="000000"/>
                </a:solidFill>
                <a:highlight>
                  <a:srgbClr val="FFFFFF"/>
                </a:highlight>
                <a:latin typeface="Consolas" panose="020B0609020204030204" pitchFamily="49" charset="0"/>
              </a:rPr>
              <a:t>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Org</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Locn</a:t>
            </a:r>
            <a:r>
              <a:rPr lang="en-US" dirty="0" smtClean="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a:t>
            </a:r>
            <a:r>
              <a:rPr lang="en-US" dirty="0" smtClean="0">
                <a:solidFill>
                  <a:srgbClr val="008000"/>
                </a:solidFill>
                <a:highlight>
                  <a:srgbClr val="FFFFFF"/>
                </a:highlight>
                <a:latin typeface="Consolas" panose="020B0609020204030204" pitchFamily="49" charset="0"/>
              </a:rPr>
              <a:t>temperature </a:t>
            </a:r>
            <a:r>
              <a:rPr lang="en-US" dirty="0">
                <a:solidFill>
                  <a:srgbClr val="008000"/>
                </a:solidFill>
                <a:highlight>
                  <a:srgbClr val="FFFFFF"/>
                </a:highlight>
                <a:latin typeface="Consolas" panose="020B0609020204030204" pitchFamily="49" charset="0"/>
              </a:rPr>
              <a:t>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sending the humidity data...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endParaRPr lang="en-US" dirty="0"/>
          </a:p>
        </p:txBody>
      </p:sp>
      <p:grpSp>
        <p:nvGrpSpPr>
          <p:cNvPr id="2" name="JSON Payload Map"/>
          <p:cNvGrpSpPr/>
          <p:nvPr/>
        </p:nvGrpSpPr>
        <p:grpSpPr>
          <a:xfrm>
            <a:off x="4765964" y="2253905"/>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32660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PlaceHolderArrow"/>
          <p:cNvSpPr/>
          <p:nvPr/>
        </p:nvSpPr>
        <p:spPr>
          <a:xfrm>
            <a:off x="1697625" y="3565140"/>
            <a:ext cx="932685"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rgPlaceHolderArrow"/>
          <p:cNvSpPr/>
          <p:nvPr/>
        </p:nvSpPr>
        <p:spPr>
          <a:xfrm>
            <a:off x="2300803" y="3829476"/>
            <a:ext cx="475593" cy="635563"/>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spPlaceHolderArrow"/>
          <p:cNvSpPr/>
          <p:nvPr/>
        </p:nvSpPr>
        <p:spPr>
          <a:xfrm>
            <a:off x="3013362" y="4011389"/>
            <a:ext cx="390458" cy="46804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Lst>
            <a:ahLst/>
            <a:cxnLst>
              <a:cxn ang="0">
                <a:pos x="connsiteX0" y="connsiteY0"/>
              </a:cxn>
              <a:cxn ang="0">
                <a:pos x="connsiteX1" y="connsiteY1"/>
              </a:cxn>
            </a:cxnLst>
            <a:rect l="l" t="t" r="r" b="b"/>
            <a:pathLst>
              <a:path w="390458" h="468044">
                <a:moveTo>
                  <a:pt x="59267" y="468044"/>
                </a:moveTo>
                <a:cubicBezTo>
                  <a:pt x="599158" y="218277"/>
                  <a:pt x="405835" y="-133653"/>
                  <a:pt x="0" y="5204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ocnPlaceHolderArrow"/>
          <p:cNvSpPr/>
          <p:nvPr/>
        </p:nvSpPr>
        <p:spPr>
          <a:xfrm>
            <a:off x="2958029" y="4129095"/>
            <a:ext cx="876723" cy="36896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731520" y="4941454"/>
            <a:ext cx="9586524" cy="1412713"/>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yloadArrow"/>
          <p:cNvSpPr/>
          <p:nvPr/>
        </p:nvSpPr>
        <p:spPr>
          <a:xfrm>
            <a:off x="6155131" y="4593807"/>
            <a:ext cx="1017150" cy="79692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1" animBg="1"/>
      <p:bldP spid="20" grpId="0" animBg="1"/>
      <p:bldP spid="2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Groking</a:t>
            </a:r>
            <a:r>
              <a:rPr lang="en-US" dirty="0"/>
              <a:t> the photon code</a:t>
            </a:r>
          </a:p>
        </p:txBody>
      </p:sp>
      <p:sp>
        <p:nvSpPr>
          <p:cNvPr id="2" name="Rectangle 1"/>
          <p:cNvSpPr/>
          <p:nvPr/>
        </p:nvSpPr>
        <p:spPr>
          <a:xfrm>
            <a:off x="822960" y="1739136"/>
            <a:ext cx="10515600" cy="4247317"/>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humidity data payload</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snprintf</a:t>
            </a:r>
            <a:r>
              <a:rPr lang="en-US" dirty="0" smtClean="0">
                <a:solidFill>
                  <a:srgbClr val="000000"/>
                </a:solidFill>
                <a:highlight>
                  <a:srgbClr val="FFFFFF"/>
                </a:highlight>
                <a:latin typeface="Consolas" panose="020B0609020204030204" pitchFamily="49" charset="0"/>
              </a:rPr>
              <a:t>(payload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\"s\":\"</a:t>
            </a:r>
            <a:r>
              <a:rPr lang="en-US" dirty="0" err="1">
                <a:solidFill>
                  <a:srgbClr val="A31515"/>
                </a:solidFill>
                <a:highlight>
                  <a:srgbClr val="FFFFFF"/>
                </a:highlight>
                <a:latin typeface="Consolas" panose="020B0609020204030204" pitchFamily="49" charset="0"/>
              </a:rPr>
              <a:t>wthr</a:t>
            </a:r>
            <a:r>
              <a:rPr lang="en-US" dirty="0">
                <a:solidFill>
                  <a:srgbClr val="A31515"/>
                </a:solidFill>
                <a:highlight>
                  <a:srgbClr val="FFFFFF"/>
                </a:highlight>
                <a:latin typeface="Consolas" panose="020B0609020204030204" pitchFamily="49" charset="0"/>
              </a:rPr>
              <a:t>\",</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\"m</a:t>
            </a:r>
            <a:r>
              <a:rPr lang="en-US" dirty="0" smtClean="0">
                <a:solidFill>
                  <a:srgbClr val="A31515"/>
                </a:solidFill>
                <a:highlight>
                  <a:srgbClr val="FFFFFF"/>
                </a:highlight>
                <a:latin typeface="Consolas" panose="020B0609020204030204" pitchFamily="49" charset="0"/>
              </a:rPr>
              <a:t>\":\"</a:t>
            </a:r>
            <a:r>
              <a:rPr lang="en-US" b="1" dirty="0">
                <a:solidFill>
                  <a:srgbClr val="A31515"/>
                </a:solidFill>
                <a:highlight>
                  <a:srgbClr val="FFFFFF"/>
                </a:highlight>
                <a:latin typeface="Consolas" panose="020B0609020204030204" pitchFamily="49" charset="0"/>
              </a:rPr>
              <a:t> Humidity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\"o\":\"%s\",</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\"d\":\"%s\“, </a:t>
            </a:r>
          </a:p>
          <a:p>
            <a:r>
              <a:rPr lang="en-US" dirty="0">
                <a:solidFill>
                  <a:srgbClr val="A31515"/>
                </a:solidFill>
                <a:highlight>
                  <a:srgbClr val="FFFFFF"/>
                </a:highlight>
                <a:latin typeface="Consolas" panose="020B0609020204030204" pitchFamily="49" charset="0"/>
              </a:rPr>
              <a:t>       \"l\":\"%s\"}"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b="1" dirty="0" smtClean="0">
                <a:solidFill>
                  <a:srgbClr val="000000"/>
                </a:solidFill>
                <a:highlight>
                  <a:srgbClr val="FFFFFF"/>
                </a:highlight>
                <a:latin typeface="Consolas" panose="020B0609020204030204" pitchFamily="49" charset="0"/>
              </a:rPr>
              <a:t>h</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humidity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looping...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endParaRPr lang="en-US" dirty="0"/>
          </a:p>
        </p:txBody>
      </p:sp>
      <p:grpSp>
        <p:nvGrpSpPr>
          <p:cNvPr id="4" name="JSON Payload Map"/>
          <p:cNvGrpSpPr/>
          <p:nvPr/>
        </p:nvGrpSpPr>
        <p:grpSpPr>
          <a:xfrm>
            <a:off x="4765964" y="1960391"/>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  </a:t>
              </a:r>
              <a:r>
                <a:rPr lang="en-US" dirty="0" smtClean="0">
                  <a:latin typeface="Consolas" panose="020B0609020204030204" pitchFamily="49" charset="0"/>
                </a:rPr>
                <a:t>60,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2898291"/>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31520" y="4510054"/>
            <a:ext cx="9586524" cy="11516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1520" y="5598446"/>
            <a:ext cx="9586524" cy="32991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yloadArrow"/>
          <p:cNvSpPr/>
          <p:nvPr/>
        </p:nvSpPr>
        <p:spPr>
          <a:xfrm>
            <a:off x="6155906" y="4298900"/>
            <a:ext cx="1016000" cy="615182"/>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 name="connsiteX0" fmla="*/ 1017349 w 1017349"/>
              <a:gd name="connsiteY0" fmla="*/ 50335 h 772824"/>
              <a:gd name="connsiteX1" fmla="*/ 1349 w 1017349"/>
              <a:gd name="connsiteY1" fmla="*/ 772824 h 772824"/>
              <a:gd name="connsiteX0" fmla="*/ 1016000 w 1016000"/>
              <a:gd name="connsiteY0" fmla="*/ 52432 h 774921"/>
              <a:gd name="connsiteX1" fmla="*/ 0 w 1016000"/>
              <a:gd name="connsiteY1" fmla="*/ 774921 h 774921"/>
            </a:gdLst>
            <a:ahLst/>
            <a:cxnLst>
              <a:cxn ang="0">
                <a:pos x="connsiteX0" y="connsiteY0"/>
              </a:cxn>
              <a:cxn ang="0">
                <a:pos x="connsiteX1" y="connsiteY1"/>
              </a:cxn>
            </a:cxnLst>
            <a:rect l="l" t="t" r="r" b="b"/>
            <a:pathLst>
              <a:path w="1016000" h="774921">
                <a:moveTo>
                  <a:pt x="1016000" y="52432"/>
                </a:moveTo>
                <a:cubicBezTo>
                  <a:pt x="576862" y="-81887"/>
                  <a:pt x="143933" y="2567"/>
                  <a:pt x="0" y="77492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your photon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2"/>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3"/>
              </a:rPr>
              <a:t>https://manage.windowsazure.com</a:t>
            </a:r>
            <a:r>
              <a:rPr lang="en-US" dirty="0" smtClean="0"/>
              <a:t> </a:t>
            </a:r>
            <a:endParaRPr lang="en-US" dirty="0"/>
          </a:p>
        </p:txBody>
      </p:sp>
      <p:pic>
        <p:nvPicPr>
          <p:cNvPr id="1026" name="Picture 2" descr="C:\Users\iotde\AppData\Local\Temp\SNAGHTMLa692d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21" y="1203008"/>
            <a:ext cx="4815840" cy="160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Original with Placeholders"/>
          <p:cNvPicPr>
            <a:picLocks noChangeAspect="1"/>
          </p:cNvPicPr>
          <p:nvPr/>
        </p:nvPicPr>
        <p:blipFill>
          <a:blip r:embed="rId2"/>
          <a:stretch>
            <a:fillRect/>
          </a:stretch>
        </p:blipFill>
        <p:spPr>
          <a:xfrm>
            <a:off x="5165552" y="2044208"/>
            <a:ext cx="6529233" cy="3454870"/>
          </a:xfrm>
          <a:prstGeom prst="rect">
            <a:avLst/>
          </a:prstGeom>
        </p:spPr>
      </p:pic>
      <p:pic>
        <p:nvPicPr>
          <p:cNvPr id="37" name="Renamed Placeholders"/>
          <p:cNvPicPr>
            <a:picLocks noChangeAspect="1"/>
          </p:cNvPicPr>
          <p:nvPr/>
        </p:nvPicPr>
        <p:blipFill>
          <a:blip r:embed="rId3"/>
          <a:stretch>
            <a:fillRect/>
          </a:stretch>
        </p:blipFill>
        <p:spPr>
          <a:xfrm>
            <a:off x="5165552" y="2044208"/>
            <a:ext cx="6528816" cy="3454649"/>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397031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CREATE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TABLE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ppwsbsshub</a:t>
            </a:r>
            <a:r>
              <a:rPr lang="en-US" sz="1400" dirty="0">
                <a:solidFill>
                  <a:srgbClr val="0000FF"/>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coreid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data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displayname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event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EventEnqueuedUtcTime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EventProcessedUtcTime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guid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location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measurename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organization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PartitionId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bigint</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published_at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subject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timecreated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unitofmeasure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value </a:t>
            </a:r>
            <a:r>
              <a:rPr lang="en-US" sz="1400" dirty="0">
                <a:solidFill>
                  <a:srgbClr val="0000FF"/>
                </a:solidFill>
                <a:highlight>
                  <a:srgbClr val="FFFFFF"/>
                </a:highlight>
                <a:latin typeface="Consolas" panose="020B0609020204030204" pitchFamily="49" charset="0"/>
              </a:rPr>
              <a:t>float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TextBox 3"/>
          <p:cNvSpPr txBox="1"/>
          <p:nvPr/>
        </p:nvSpPr>
        <p:spPr>
          <a:xfrm>
            <a:off x="4765040" y="1713200"/>
            <a:ext cx="7071360" cy="4195167"/>
          </a:xfrm>
          <a:prstGeom prst="roundRect">
            <a:avLst>
              <a:gd name="adj" fmla="val 2670"/>
            </a:avLst>
          </a:prstGeom>
          <a:noFill/>
          <a:ln w="76200">
            <a:solidFill>
              <a:schemeClr val="accent2"/>
            </a:solidFill>
          </a:ln>
        </p:spPr>
        <p:txBody>
          <a:bodyPr wrap="square" rtlCol="0">
            <a:spAutoFit/>
          </a:bodyPr>
          <a:lstStyle/>
          <a:p>
            <a:r>
              <a:rPr lang="en-US" sz="2400" dirty="0" smtClean="0"/>
              <a:t>Issuing the “</a:t>
            </a:r>
            <a:r>
              <a:rPr lang="en-US" sz="2400" dirty="0">
                <a:solidFill>
                  <a:srgbClr val="0000FF"/>
                </a:solidFill>
                <a:highlight>
                  <a:srgbClr val="FFFFFF"/>
                </a:highlight>
                <a:latin typeface="Consolas" panose="020B0609020204030204" pitchFamily="49" charset="0"/>
              </a:rPr>
              <a:t>CREATE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TABLE</a:t>
            </a:r>
            <a:r>
              <a:rPr lang="en-US" sz="2400" dirty="0" smtClean="0"/>
              <a:t>” statement before the query allows us to define the schema of the data.  Any incoming messages that don’t meet this schema will be rejected.  This helps prevent the Stream Analytics job from failing on invalid messages.</a:t>
            </a:r>
          </a:p>
          <a:p>
            <a:endParaRPr lang="en-US" sz="2400" dirty="0"/>
          </a:p>
          <a:p>
            <a:r>
              <a:rPr lang="en-US" sz="2400" dirty="0" smtClean="0"/>
              <a:t>Notice that some of the fields are from the JSON payload generated by the Photon, and then the Particle </a:t>
            </a:r>
            <a:r>
              <a:rPr lang="en-US" sz="2400" dirty="0" err="1" smtClean="0"/>
              <a:t>Webhook</a:t>
            </a:r>
            <a:r>
              <a:rPr lang="en-US" sz="2400" dirty="0" smtClean="0"/>
              <a:t> (like </a:t>
            </a:r>
            <a:r>
              <a:rPr lang="en-US" sz="2400" dirty="0" err="1" smtClean="0"/>
              <a:t>measurename</a:t>
            </a:r>
            <a:r>
              <a:rPr lang="en-US" sz="2400" dirty="0" smtClean="0"/>
              <a:t>, </a:t>
            </a:r>
            <a:r>
              <a:rPr lang="en-US" sz="2400" dirty="0" err="1" smtClean="0"/>
              <a:t>unitofmeasure</a:t>
            </a:r>
            <a:r>
              <a:rPr lang="en-US" sz="2400" dirty="0" smtClean="0"/>
              <a:t> and value) while others are system generated values (like </a:t>
            </a:r>
            <a:r>
              <a:rPr lang="en-US" sz="2400" dirty="0" err="1" smtClean="0"/>
              <a:t>EventEnqueuedUtcTime</a:t>
            </a:r>
            <a:r>
              <a:rPr lang="en-US" sz="2400" dirty="0" smtClean="0"/>
              <a:t> or </a:t>
            </a:r>
            <a:r>
              <a:rPr lang="en-US" sz="2400" dirty="0" err="1" smtClean="0"/>
              <a:t>PartitionId</a:t>
            </a:r>
            <a:r>
              <a:rPr lang="en-US" sz="2400" dirty="0" smtClean="0"/>
              <a:t>)</a:t>
            </a:r>
            <a:endParaRPr lang="en-US" sz="2400" dirty="0"/>
          </a:p>
        </p:txBody>
      </p:sp>
    </p:spTree>
    <p:extLst>
      <p:ext uri="{BB962C8B-B14F-4D97-AF65-F5344CB8AC3E}">
        <p14:creationId xmlns:p14="http://schemas.microsoft.com/office/powerpoint/2010/main" val="4236803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4401205"/>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SELECT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coreid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displayname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event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EventEnqueuedUtcTime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EventProcessedUtcTime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FF"/>
                </a:solidFill>
                <a:highlight>
                  <a:srgbClr val="FFFFFF"/>
                </a:highlight>
                <a:latin typeface="Consolas" panose="020B0609020204030204" pitchFamily="49" charset="0"/>
              </a:rPr>
              <a:t>guid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location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measurename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organization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PartitionId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published_at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subject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timecreated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unitofmeasure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value</a:t>
            </a:r>
          </a:p>
          <a:p>
            <a:r>
              <a:rPr lang="en-US" sz="1400" dirty="0" smtClean="0">
                <a:solidFill>
                  <a:srgbClr val="0000FF"/>
                </a:solidFill>
                <a:highlight>
                  <a:srgbClr val="FFFFFF"/>
                </a:highlight>
                <a:latin typeface="Consolas" panose="020B0609020204030204" pitchFamily="49" charset="0"/>
              </a:rPr>
              <a:t>INTO</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data</a:t>
            </a:r>
          </a:p>
          <a:p>
            <a:r>
              <a:rPr lang="en-US" sz="1400" dirty="0" smtClean="0">
                <a:solidFill>
                  <a:srgbClr val="0000FF"/>
                </a:solidFill>
                <a:highlight>
                  <a:srgbClr val="FFFFFF"/>
                </a:highlight>
                <a:latin typeface="Consolas" panose="020B0609020204030204" pitchFamily="49" charset="0"/>
              </a:rPr>
              <a:t>FROM</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hub</a:t>
            </a:r>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169682"/>
          </a:xfrm>
          <a:prstGeom prst="roundRect">
            <a:avLst>
              <a:gd name="adj" fmla="val 2670"/>
            </a:avLst>
          </a:prstGeom>
          <a:noFill/>
          <a:ln w="76200">
            <a:solidFill>
              <a:schemeClr val="accent2"/>
            </a:solidFill>
          </a:ln>
        </p:spPr>
        <p:txBody>
          <a:bodyPr wrap="square" rtlCol="0">
            <a:spAutoFit/>
          </a:bodyPr>
          <a:lstStyle/>
          <a:p>
            <a:r>
              <a:rPr lang="en-US" sz="2200" dirty="0" smtClean="0"/>
              <a:t>The “</a:t>
            </a:r>
            <a:r>
              <a:rPr lang="en-US" sz="2200" dirty="0" smtClean="0">
                <a:solidFill>
                  <a:srgbClr val="0000FF"/>
                </a:solidFill>
                <a:highlight>
                  <a:srgbClr val="FFFFFF"/>
                </a:highlight>
                <a:latin typeface="Consolas" panose="020B0609020204030204" pitchFamily="49" charset="0"/>
              </a:rPr>
              <a:t>SELECT</a:t>
            </a:r>
            <a:r>
              <a:rPr lang="en-US" sz="2200" dirty="0" smtClean="0"/>
              <a:t>” statement defines the final values that will be output to the Power BI data set.  We really aren’t taking much advanta</a:t>
            </a:r>
            <a:r>
              <a:rPr lang="en-US" sz="2200" dirty="0" smtClean="0"/>
              <a:t>ge of Stream Analytics processing capabilities here, we’re just forwarding the data long.  </a:t>
            </a:r>
            <a:endParaRPr lang="en-US" sz="2200" dirty="0" smtClean="0"/>
          </a:p>
          <a:p>
            <a:endParaRPr lang="en-US" sz="2200" dirty="0"/>
          </a:p>
          <a:p>
            <a:r>
              <a:rPr lang="en-US" sz="2200" dirty="0" smtClean="0"/>
              <a:t>You could however be using Stream Analytics time windowing functions and SQL aggregations to generate summary values or even generate alert data based on data anomalies. </a:t>
            </a:r>
            <a:endParaRPr lang="en-US" sz="2200" dirty="0"/>
          </a:p>
        </p:txBody>
      </p:sp>
      <p:sp>
        <p:nvSpPr>
          <p:cNvPr id="7" name="Freeform 6"/>
          <p:cNvSpPr/>
          <p:nvPr/>
        </p:nvSpPr>
        <p:spPr>
          <a:xfrm>
            <a:off x="2428240" y="605536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28240" y="560832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31619" y="5870694"/>
            <a:ext cx="4511363" cy="369332"/>
          </a:xfrm>
          <a:prstGeom prst="rect">
            <a:avLst/>
          </a:prstGeom>
          <a:noFill/>
        </p:spPr>
        <p:txBody>
          <a:bodyPr wrap="none" rtlCol="0">
            <a:spAutoFit/>
          </a:bodyPr>
          <a:lstStyle/>
          <a:p>
            <a:r>
              <a:rPr lang="en-US" dirty="0" smtClean="0"/>
              <a:t>Event Hub source messages will come FROM</a:t>
            </a:r>
            <a:endParaRPr lang="en-US" dirty="0"/>
          </a:p>
        </p:txBody>
      </p:sp>
      <p:sp>
        <p:nvSpPr>
          <p:cNvPr id="10" name="TextBox 9"/>
          <p:cNvSpPr txBox="1"/>
          <p:nvPr/>
        </p:nvSpPr>
        <p:spPr>
          <a:xfrm>
            <a:off x="3831619" y="5423654"/>
            <a:ext cx="4396012" cy="369332"/>
          </a:xfrm>
          <a:prstGeom prst="rect">
            <a:avLst/>
          </a:prstGeom>
          <a:noFill/>
        </p:spPr>
        <p:txBody>
          <a:bodyPr wrap="none" rtlCol="0">
            <a:spAutoFit/>
          </a:bodyPr>
          <a:lstStyle/>
          <a:p>
            <a:r>
              <a:rPr lang="en-US" dirty="0" smtClean="0"/>
              <a:t>Power BI data set the data will be sent INTO</a:t>
            </a:r>
            <a:endParaRPr lang="en-US" dirty="0"/>
          </a:p>
        </p:txBody>
      </p:sp>
    </p:spTree>
    <p:extLst>
      <p:ext uri="{BB962C8B-B14F-4D97-AF65-F5344CB8AC3E}">
        <p14:creationId xmlns:p14="http://schemas.microsoft.com/office/powerpoint/2010/main" val="1923812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otde\AppData\Local\Temp\SNAGHTML10cb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99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Visual studio code for node dev</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Visual Studio Code is a great development environment for Node.js applications. </a:t>
            </a:r>
            <a:endParaRPr lang="en-US" sz="2800" dirty="0"/>
          </a:p>
          <a:p>
            <a:endParaRPr lang="en-US" sz="2800" dirty="0"/>
          </a:p>
          <a:p>
            <a:r>
              <a:rPr lang="en-US" sz="2800" dirty="0" smtClean="0"/>
              <a:t>Not only can you edit your code in VS Code, but you can do step-through debugging as well as </a:t>
            </a:r>
            <a:r>
              <a:rPr lang="en-US" sz="2800" dirty="0" err="1" smtClean="0"/>
              <a:t>git</a:t>
            </a:r>
            <a:r>
              <a:rPr lang="en-US" sz="2800" dirty="0" smtClean="0"/>
              <a:t> source control integration.  Check it out!</a:t>
            </a:r>
          </a:p>
        </p:txBody>
      </p:sp>
      <p:sp>
        <p:nvSpPr>
          <p:cNvPr id="5" name="Rectangle 4"/>
          <p:cNvSpPr/>
          <p:nvPr/>
        </p:nvSpPr>
        <p:spPr>
          <a:xfrm>
            <a:off x="5556802" y="4897643"/>
            <a:ext cx="5987537" cy="646331"/>
          </a:xfrm>
          <a:prstGeom prst="rect">
            <a:avLst/>
          </a:prstGeom>
        </p:spPr>
        <p:txBody>
          <a:bodyPr wrap="none">
            <a:spAutoFit/>
          </a:bodyPr>
          <a:lstStyle/>
          <a:p>
            <a:pPr algn="ctr"/>
            <a:r>
              <a:rPr lang="en-US" sz="3600" dirty="0" smtClean="0">
                <a:hlinkClick r:id="rId3"/>
              </a:rPr>
              <a:t>https://code.visualstudio.com/</a:t>
            </a:r>
            <a:endParaRPr lang="en-US" sz="3600" dirty="0"/>
          </a:p>
        </p:txBody>
      </p:sp>
    </p:spTree>
    <p:extLst>
      <p:ext uri="{BB962C8B-B14F-4D97-AF65-F5344CB8AC3E}">
        <p14:creationId xmlns:p14="http://schemas.microsoft.com/office/powerpoint/2010/main" val="1924050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2585323"/>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Hubs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//Change to specific group if </a:t>
            </a:r>
            <a:r>
              <a:rPr lang="en-US" dirty="0" smtClean="0">
                <a:solidFill>
                  <a:srgbClr val="008000"/>
                </a:solidFill>
                <a:highlight>
                  <a:srgbClr val="FFFFFF"/>
                </a:highlight>
                <a:latin typeface="Consolas" panose="020B0609020204030204" pitchFamily="49" charset="0"/>
              </a:rPr>
              <a:t>desired</a:t>
            </a:r>
            <a:endParaRPr lang="en-US" dirty="0">
              <a:solidFill>
                <a:srgbClr val="000000"/>
              </a:solidFill>
              <a:highlight>
                <a:srgbClr val="FFFFFF"/>
              </a:highlight>
              <a:latin typeface="Consolas" panose="020B0609020204030204" pitchFamily="49" charset="0"/>
            </a:endParaRPr>
          </a:p>
        </p:txBody>
      </p:sp>
      <p:sp>
        <p:nvSpPr>
          <p:cNvPr id="5" name="Rounded Rectangle 4"/>
          <p:cNvSpPr/>
          <p:nvPr/>
        </p:nvSpPr>
        <p:spPr>
          <a:xfrm>
            <a:off x="731520" y="1675448"/>
            <a:ext cx="10607040" cy="117192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847371"/>
            <a:ext cx="10607040" cy="171375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6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185761"/>
          </a:xfrm>
          <a:prstGeom prst="rect">
            <a:avLst/>
          </a:prstGeom>
        </p:spPr>
        <p:txBody>
          <a:bodyPr wrap="square">
            <a:spAutoFit/>
          </a:bodyPr>
          <a:lstStyle/>
          <a:p>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Send the given </a:t>
            </a:r>
            <a:r>
              <a:rPr lang="en-US" sz="1400" dirty="0" err="1">
                <a:solidFill>
                  <a:srgbClr val="008000"/>
                </a:solidFill>
                <a:highlight>
                  <a:srgbClr val="FFFFFF"/>
                </a:highlight>
                <a:latin typeface="Consolas" panose="020B0609020204030204" pitchFamily="49" charset="0"/>
              </a:rPr>
              <a:t>eventBody</a:t>
            </a:r>
            <a:r>
              <a:rPr lang="en-US" sz="1400" dirty="0">
                <a:solidFill>
                  <a:srgbClr val="008000"/>
                </a:solidFill>
                <a:highlight>
                  <a:srgbClr val="FFFFFF"/>
                </a:highlight>
                <a:latin typeface="Consolas" panose="020B0609020204030204" pitchFamily="49" charset="0"/>
              </a:rPr>
              <a:t> to the Event Hub</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(sender)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'Sending Event: '</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sender.send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 received message body out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ehEvent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'Event Received: '</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err="1">
                <a:solidFill>
                  <a:srgbClr val="000000"/>
                </a:solidFill>
                <a:highlight>
                  <a:srgbClr val="FFFFFF"/>
                </a:highlight>
                <a:latin typeface="Consolas" panose="020B0609020204030204" pitchFamily="49" charset="0"/>
              </a:rPr>
              <a:t>JSON.stringify</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ehEvent.body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an error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printError</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(err)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console.error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err.message</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7"/>
            <a:ext cx="10607040" cy="183168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507129"/>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977115"/>
            <a:ext cx="10607040" cy="103427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93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431983"/>
          </a:xfrm>
          <a:prstGeom prst="rect">
            <a:avLst/>
          </a:prstGeom>
        </p:spPr>
        <p:txBody>
          <a:bodyPr wrap="square">
            <a:spAutoFit/>
          </a:bodyPr>
          <a:lstStyle/>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client = </a:t>
            </a:r>
            <a:r>
              <a:rPr lang="en-US" sz="1600" dirty="0" err="1">
                <a:solidFill>
                  <a:srgbClr val="000000"/>
                </a:solidFill>
                <a:highlight>
                  <a:srgbClr val="FFFFFF"/>
                </a:highlight>
                <a:latin typeface="Consolas" panose="020B0609020204030204" pitchFamily="49" charset="0"/>
              </a:rPr>
              <a:t>EventHubClient.fromConnectionString</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eventHubPath</a:t>
            </a:r>
            <a:r>
              <a:rPr lang="en-US" sz="1600" dirty="0">
                <a:solidFill>
                  <a:srgbClr val="000000"/>
                </a:solidFill>
                <a:highlight>
                  <a:srgbClr val="FFFFFF"/>
                </a:highlight>
                <a:latin typeface="Consolas" panose="020B0609020204030204" pitchFamily="49" charset="0"/>
              </a:rPr>
              <a:t>);</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Date.now</a:t>
            </a:r>
            <a:r>
              <a:rPr lang="en-US" sz="1600" dirty="0">
                <a:solidFill>
                  <a:srgbClr val="000000"/>
                </a:solidFill>
                <a:highlight>
                  <a:srgbClr val="FFFFFF"/>
                </a:highlight>
                <a:latin typeface="Consolas" panose="020B0609020204030204" pitchFamily="49" charset="0"/>
              </a:rPr>
              <a:t>() - 5000;</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client.open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.then(</a:t>
            </a:r>
            <a:r>
              <a:rPr lang="en-US" sz="1600" dirty="0" err="1">
                <a:solidFill>
                  <a:srgbClr val="000000"/>
                </a:solidFill>
                <a:highlight>
                  <a:srgbClr val="FFFFFF"/>
                </a:highlight>
                <a:latin typeface="Consolas" panose="020B0609020204030204" pitchFamily="49" charset="0"/>
              </a:rPr>
              <a:t>client.getPartitionIds.bind</a:t>
            </a:r>
            <a:r>
              <a:rPr lang="en-US" sz="1600" dirty="0">
                <a:solidFill>
                  <a:srgbClr val="000000"/>
                </a:solidFill>
                <a:highlight>
                  <a:srgbClr val="FFFFFF"/>
                </a:highlight>
                <a:latin typeface="Consolas" panose="020B0609020204030204" pitchFamily="49" charset="0"/>
              </a:rPr>
              <a:t>(client))</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partitionIds.map</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client.createReceiver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startAfterTime</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(receiver)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errorReceived</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printError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'message'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printEvent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8"/>
            <a:ext cx="10607040"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531319"/>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793907"/>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56495"/>
            <a:ext cx="10607040" cy="2811870"/>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319082"/>
            <a:ext cx="10607040" cy="1337969"/>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14127"/>
            <a:ext cx="10607040" cy="1076445"/>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4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4" name="Rounded Rectangle 3"/>
          <p:cNvSpPr/>
          <p:nvPr/>
        </p:nvSpPr>
        <p:spPr>
          <a:xfrm>
            <a:off x="731520" y="1825625"/>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204986"/>
            <a:ext cx="10607040" cy="3749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2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otde\AppData\Local\Temp\SNAGHTML12b39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1" y="1669178"/>
            <a:ext cx="5575977"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.NET Event hub client tutorial</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Get started using Event Hubs from C#.  This tutorial helps you create both a sender and a receiver using </a:t>
            </a:r>
            <a:r>
              <a:rPr lang="en-US" sz="2800" dirty="0"/>
              <a:t>the “</a:t>
            </a:r>
            <a:r>
              <a:rPr lang="en-US" sz="2800" dirty="0">
                <a:hlinkClick r:id="rId3"/>
              </a:rPr>
              <a:t>Microsoft Azure Service Bus</a:t>
            </a:r>
            <a:r>
              <a:rPr lang="en-US" sz="2800" dirty="0"/>
              <a:t>” and “</a:t>
            </a:r>
            <a:r>
              <a:rPr lang="en-US" sz="2800" dirty="0">
                <a:hlinkClick r:id="rId4"/>
              </a:rPr>
              <a:t>Microsoft Azure Service Bus Event Hub - </a:t>
            </a:r>
            <a:r>
              <a:rPr lang="en-US" sz="2800" dirty="0" err="1">
                <a:hlinkClick r:id="rId4"/>
              </a:rPr>
              <a:t>EventProcessorHost</a:t>
            </a:r>
            <a:r>
              <a:rPr lang="en-US" sz="2800" dirty="0" smtClean="0"/>
              <a:t>” </a:t>
            </a:r>
            <a:r>
              <a:rPr lang="en-US" sz="2800" dirty="0" err="1" smtClean="0"/>
              <a:t>NuGet</a:t>
            </a:r>
            <a:r>
              <a:rPr lang="en-US" sz="2800" dirty="0" smtClean="0"/>
              <a:t> packages.  </a:t>
            </a:r>
            <a:endParaRPr lang="en-US" sz="2800" dirty="0" smtClean="0"/>
          </a:p>
        </p:txBody>
      </p:sp>
      <p:sp>
        <p:nvSpPr>
          <p:cNvPr id="5" name="Rectangle 4"/>
          <p:cNvSpPr/>
          <p:nvPr/>
        </p:nvSpPr>
        <p:spPr>
          <a:xfrm>
            <a:off x="6670891" y="4897643"/>
            <a:ext cx="3759363" cy="646331"/>
          </a:xfrm>
          <a:prstGeom prst="rect">
            <a:avLst/>
          </a:prstGeom>
        </p:spPr>
        <p:txBody>
          <a:bodyPr wrap="none">
            <a:spAutoFit/>
          </a:bodyPr>
          <a:lstStyle/>
          <a:p>
            <a:pPr algn="ctr"/>
            <a:r>
              <a:rPr lang="en-US" sz="3600" dirty="0" smtClean="0">
                <a:hlinkClick r:id="rId5"/>
              </a:rPr>
              <a:t>http://aka.ms/ehcs</a:t>
            </a:r>
            <a:endParaRPr lang="en-US" sz="3600" dirty="0"/>
          </a:p>
        </p:txBody>
      </p:sp>
    </p:spTree>
    <p:extLst>
      <p:ext uri="{BB962C8B-B14F-4D97-AF65-F5344CB8AC3E}">
        <p14:creationId xmlns:p14="http://schemas.microsoft.com/office/powerpoint/2010/main" val="33795351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Node.js sample app didn’t require an Azure Storage Account.  </a:t>
            </a:r>
            <a:endParaRPr lang="en-US" sz="2200" dirty="0"/>
          </a:p>
          <a:p>
            <a:pPr marL="0" indent="0">
              <a:buNone/>
            </a:pPr>
            <a:r>
              <a:rPr lang="en-US" sz="2200" dirty="0" smtClean="0"/>
              <a:t>The </a:t>
            </a:r>
            <a:r>
              <a:rPr lang="en-US" sz="2200" b="1" dirty="0" smtClean="0"/>
              <a:t>Azure-Event-Hubs</a:t>
            </a:r>
            <a:r>
              <a:rPr lang="en-US" sz="2200" dirty="0" smtClean="0"/>
              <a:t> node client doesn’t have any built-in “</a:t>
            </a:r>
            <a:r>
              <a:rPr lang="en-US" sz="2200" b="1" dirty="0" err="1" smtClean="0"/>
              <a:t>checkpointing</a:t>
            </a:r>
            <a:r>
              <a:rPr lang="en-US" sz="2200" dirty="0" smtClean="0"/>
              <a:t>” that allows clients to pick up where they left off.  </a:t>
            </a:r>
            <a:endParaRPr lang="en-US" sz="2200" dirty="0"/>
          </a:p>
          <a:p>
            <a:pPr marL="0" indent="0">
              <a:buNone/>
            </a:pPr>
            <a:r>
              <a:rPr lang="en-US" sz="2200" dirty="0" smtClean="0"/>
              <a:t>If you want that behavior, you have to implement it yourself.   You could CHOOSE to use Azure Storage as a place to store that checkpoint data, but that is up to you </a:t>
            </a:r>
            <a:endParaRPr lang="en-US" sz="2200" dirty="0"/>
          </a:p>
        </p:txBody>
      </p:sp>
      <p:pic>
        <p:nvPicPr>
          <p:cNvPr id="113" name="Picture 112"/>
          <p:cNvPicPr>
            <a:picLocks noChangeAspect="1"/>
          </p:cNvPicPr>
          <p:nvPr/>
        </p:nvPicPr>
        <p:blipFill>
          <a:blip r:embed="rId2"/>
          <a:stretch>
            <a:fillRect/>
          </a:stretch>
        </p:blipFill>
        <p:spPr>
          <a:xfrm>
            <a:off x="5358416" y="1825625"/>
            <a:ext cx="5980143" cy="3030855"/>
          </a:xfrm>
          <a:prstGeom prst="rect">
            <a:avLst/>
          </a:prstGeom>
        </p:spPr>
      </p:pic>
    </p:spTree>
    <p:extLst>
      <p:ext uri="{BB962C8B-B14F-4D97-AF65-F5344CB8AC3E}">
        <p14:creationId xmlns:p14="http://schemas.microsoft.com/office/powerpoint/2010/main" val="1094819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58415" y="1825625"/>
            <a:ext cx="5980143" cy="3030855"/>
          </a:xfrm>
          <a:prstGeom prst="rect">
            <a:avLst/>
          </a:prstGeom>
        </p:spPr>
      </p:pic>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a:t>
            </a:r>
            <a:r>
              <a:rPr lang="en-US" sz="2200" b="1" dirty="0" err="1" smtClean="0"/>
              <a:t>EventProcessHost</a:t>
            </a:r>
            <a:r>
              <a:rPr lang="en-US" sz="2200" dirty="0" smtClean="0"/>
              <a:t> class provided by Microsoft for .NET clients though DOES have built-in </a:t>
            </a:r>
            <a:r>
              <a:rPr lang="en-US" sz="2200" b="1" dirty="0" err="1" smtClean="0"/>
              <a:t>checkpointing</a:t>
            </a:r>
            <a:r>
              <a:rPr lang="en-US" sz="2200" dirty="0" smtClean="0"/>
              <a:t>, and it REQUIRES an Azure Storage account to store that checkpoint data in.  </a:t>
            </a:r>
          </a:p>
          <a:p>
            <a:pPr marL="0" indent="0">
              <a:buNone/>
            </a:pPr>
            <a:r>
              <a:rPr lang="en-US" sz="2200" dirty="0" smtClean="0"/>
              <a:t>If you prefer to not use Azure Storage you will need to implement your own .NET client using the Azure Service Bus or AMQP </a:t>
            </a:r>
            <a:r>
              <a:rPr lang="en-US" sz="2200" dirty="0" err="1" smtClean="0"/>
              <a:t>apis</a:t>
            </a:r>
            <a:r>
              <a:rPr lang="en-US" sz="2200" dirty="0" smtClean="0"/>
              <a:t>.  </a:t>
            </a:r>
            <a:endParaRPr lang="en-US" sz="2200" dirty="0"/>
          </a:p>
        </p:txBody>
      </p:sp>
    </p:spTree>
    <p:extLst>
      <p:ext uri="{BB962C8B-B14F-4D97-AF65-F5344CB8AC3E}">
        <p14:creationId xmlns:p14="http://schemas.microsoft.com/office/powerpoint/2010/main" val="16356554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6204</TotalTime>
  <Words>4834</Words>
  <Application>Microsoft Office PowerPoint</Application>
  <PresentationFormat>Widescreen</PresentationFormat>
  <Paragraphs>1185</Paragraphs>
  <Slides>121</Slides>
  <Notes>7</Notes>
  <HiddenSlides>27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Cambria Math</vt:lpstr>
      <vt:lpstr>Calibri</vt:lpstr>
      <vt:lpstr>Segoe UI Black</vt:lpstr>
      <vt:lpstr>Consolas</vt:lpstr>
      <vt:lpstr>Segoe UI Light</vt:lpstr>
      <vt:lpstr>Segoe UI</vt:lpstr>
      <vt:lpstr>Arial</vt:lpstr>
      <vt:lpstr>Stencil</vt:lpstr>
      <vt:lpstr>Azure DevOps Theme</vt:lpstr>
      <vt:lpstr>Particle photon weather station  Part 1 of 6: Overview &amp;  Event Hub Setup</vt:lpstr>
      <vt:lpstr>Grab the slides &amp; code:</vt:lpstr>
      <vt:lpstr>Solution ARCHITECTURE</vt:lpstr>
      <vt:lpstr>PowerPoint Presentation</vt:lpstr>
      <vt:lpstr>PowerPoint Presentation</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&amp;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CORRECTION - SPARK becomes PARTICLE</vt:lpstr>
      <vt:lpstr>Understanding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Monitoring your photon</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Groking the stream analytics query</vt:lpstr>
      <vt:lpstr>Groking the stream analytics query</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Visual studio code for node dev</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.NET Event hub client tutorial</vt:lpstr>
      <vt:lpstr>Azure storage requirement</vt:lpstr>
      <vt:lpstr>Azure storage requirement</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207</cp:revision>
  <dcterms:created xsi:type="dcterms:W3CDTF">2014-08-25T15:37:49Z</dcterms:created>
  <dcterms:modified xsi:type="dcterms:W3CDTF">2016-03-10T00:43:46Z</dcterms:modified>
</cp:coreProperties>
</file>